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24"/>
  </p:notesMasterIdLst>
  <p:handoutMasterIdLst>
    <p:handoutMasterId r:id="rId25"/>
  </p:handoutMasterIdLst>
  <p:sldIdLst>
    <p:sldId id="1239" r:id="rId4"/>
    <p:sldId id="1207" r:id="rId5"/>
    <p:sldId id="1240" r:id="rId6"/>
    <p:sldId id="1215" r:id="rId7"/>
    <p:sldId id="1210" r:id="rId8"/>
    <p:sldId id="1211" r:id="rId9"/>
    <p:sldId id="1219" r:id="rId10"/>
    <p:sldId id="1220" r:id="rId11"/>
    <p:sldId id="1221" r:id="rId12"/>
    <p:sldId id="1224" r:id="rId13"/>
    <p:sldId id="1227" r:id="rId14"/>
    <p:sldId id="1226" r:id="rId15"/>
    <p:sldId id="1228" r:id="rId16"/>
    <p:sldId id="1232" r:id="rId17"/>
    <p:sldId id="1234" r:id="rId18"/>
    <p:sldId id="1235" r:id="rId19"/>
    <p:sldId id="1236" r:id="rId20"/>
    <p:sldId id="1237" r:id="rId21"/>
    <p:sldId id="1238" r:id="rId22"/>
    <p:sldId id="1166" r:id="rId23"/>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239"/>
            <p14:sldId id="1207"/>
            <p14:sldId id="1240"/>
            <p14:sldId id="1215"/>
            <p14:sldId id="1210"/>
            <p14:sldId id="1211"/>
            <p14:sldId id="1219"/>
            <p14:sldId id="1220"/>
            <p14:sldId id="1221"/>
            <p14:sldId id="1224"/>
            <p14:sldId id="1227"/>
            <p14:sldId id="1226"/>
            <p14:sldId id="1228"/>
            <p14:sldId id="1232"/>
            <p14:sldId id="1234"/>
            <p14:sldId id="1235"/>
            <p14:sldId id="1236"/>
            <p14:sldId id="1237"/>
            <p14:sldId id="1238"/>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varScale="1">
        <p:scale>
          <a:sx n="99" d="100"/>
          <a:sy n="99" d="100"/>
        </p:scale>
        <p:origin x="57" y="7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6/30/2016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6/30/2016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0071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162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3677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245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4290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9043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4937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9235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1262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483989"/>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259488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image" Target="../media/image2.png"/><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 id="2147484266" r:id="rId13"/>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www.facebook.com/alex.krakovetskiy"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eloper.microsoft.com/en-us/skype/bots" TargetMode="External"/><Relationship Id="rId2" Type="http://schemas.openxmlformats.org/officeDocument/2006/relationships/hyperlink" Target="http://www.skype.com/developer" TargetMode="External"/><Relationship Id="rId1" Type="http://schemas.openxmlformats.org/officeDocument/2006/relationships/slideLayout" Target="../slideLayouts/slideLayout12.xml"/><Relationship Id="rId5" Type="http://schemas.openxmlformats.org/officeDocument/2006/relationships/image" Target="../media/image29.png"/><Relationship Id="rId4" Type="http://schemas.openxmlformats.org/officeDocument/2006/relationships/hyperlink" Target="http://blogs.skype.com/2016/03/30/skype-bots-preview-comes-to-consumers-and-developer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23.xml"/><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8" Type="http://schemas.openxmlformats.org/officeDocument/2006/relationships/hyperlink" Target="http://www.meaningcloud.com/" TargetMode="External"/><Relationship Id="rId13" Type="http://schemas.openxmlformats.org/officeDocument/2006/relationships/hyperlink" Target="http://aylien.com/" TargetMode="External"/><Relationship Id="rId3" Type="http://schemas.openxmlformats.org/officeDocument/2006/relationships/hyperlink" Target="http://msg.ai/" TargetMode="External"/><Relationship Id="rId7" Type="http://schemas.openxmlformats.org/officeDocument/2006/relationships/hyperlink" Target="http://klangoo.com/search.aspx" TargetMode="External"/><Relationship Id="rId12" Type="http://schemas.openxmlformats.org/officeDocument/2006/relationships/hyperlink" Target="https://www.quora.com/topic/Semantria" TargetMode="External"/><Relationship Id="rId2" Type="http://schemas.openxmlformats.org/officeDocument/2006/relationships/notesSlide" Target="../notesSlides/notesSlide5.xml"/><Relationship Id="rId16" Type="http://schemas.openxmlformats.org/officeDocument/2006/relationships/hyperlink" Target="https://www.microsoft.com/cognitive-services/en-us/apis" TargetMode="External"/><Relationship Id="rId1" Type="http://schemas.openxmlformats.org/officeDocument/2006/relationships/slideLayout" Target="../slideLayouts/slideLayout23.xml"/><Relationship Id="rId6" Type="http://schemas.openxmlformats.org/officeDocument/2006/relationships/hyperlink" Target="http://www.cogitoapi.com/" TargetMode="External"/><Relationship Id="rId11" Type="http://schemas.openxmlformats.org/officeDocument/2006/relationships/hyperlink" Target="https://www.quora.com/topic/Saplo-company" TargetMode="External"/><Relationship Id="rId5" Type="http://schemas.openxmlformats.org/officeDocument/2006/relationships/hyperlink" Target="https://www.bitext.com/text-analysis-api/" TargetMode="External"/><Relationship Id="rId15" Type="http://schemas.openxmlformats.org/officeDocument/2006/relationships/hyperlink" Target="https://www.wolframalpha.com/" TargetMode="External"/><Relationship Id="rId10" Type="http://schemas.openxmlformats.org/officeDocument/2006/relationships/hyperlink" Target="https://developer.rosette.com/" TargetMode="External"/><Relationship Id="rId4" Type="http://schemas.openxmlformats.org/officeDocument/2006/relationships/hyperlink" Target="https://www.opencalais.com/opencalais-demo/" TargetMode="External"/><Relationship Id="rId9" Type="http://schemas.openxmlformats.org/officeDocument/2006/relationships/hyperlink" Target="https://www.quora.com/topic/Ingen-io" TargetMode="External"/><Relationship Id="rId14" Type="http://schemas.openxmlformats.org/officeDocument/2006/relationships/hyperlink" Target="https://www.textrazor.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3.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hyperlink" Target="https://www.luis.ai/" TargetMode="External"/><Relationship Id="rId2" Type="http://schemas.openxmlformats.org/officeDocument/2006/relationships/notesSlide" Target="../notesSlides/notesSlide7.xml"/><Relationship Id="rId1" Type="http://schemas.openxmlformats.org/officeDocument/2006/relationships/slideLayout" Target="../slideLayouts/slideLayout23.xml"/><Relationship Id="rId4"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www.businessinsider.com/the-messaging-app-report-2015-11?IR=T" TargetMode="External"/><Relationship Id="rId7" Type="http://schemas.openxmlformats.org/officeDocument/2006/relationships/image" Target="../media/image14.png"/><Relationship Id="rId2" Type="http://schemas.openxmlformats.org/officeDocument/2006/relationships/hyperlink" Target="http://qz.com/253618/most-smartphone-users-download-zero-apps-per-month/" TargetMode="Externa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20.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4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www.techinsider.io/joshua-browder-bot-for-parking-tickets-2016-2" TargetMode="External"/><Relationship Id="rId2" Type="http://schemas.openxmlformats.org/officeDocument/2006/relationships/hyperlink" Target="http://www.forbes.com/sites/parmyolson/2016/03/08/tina-chat-bot-telegram-siri-iran/" TargetMode="External"/><Relationship Id="rId1" Type="http://schemas.openxmlformats.org/officeDocument/2006/relationships/slideLayout" Target="../slideLayouts/slideLayout12.xml"/><Relationship Id="rId5" Type="http://schemas.openxmlformats.org/officeDocument/2006/relationships/image" Target="../media/image18.jpeg"/><Relationship Id="rId4" Type="http://schemas.openxmlformats.org/officeDocument/2006/relationships/hyperlink" Target="http://www.techinsider.io/psychotherapy-bot-in-middle-east-2016-3"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hyperlink" Target="https://developers.facebook.com/docs/messenger-platform" TargetMode="External"/><Relationship Id="rId2" Type="http://schemas.openxmlformats.org/officeDocument/2006/relationships/hyperlink" Target="https://developers.facebook.com/blog/post/2016/04/12/bots-for-messenger/" TargetMode="External"/><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604318"/>
            <a:ext cx="4299839" cy="672414"/>
          </a:xfrm>
        </p:spPr>
        <p:txBody>
          <a:bodyPr/>
          <a:lstStyle/>
          <a:p>
            <a:r>
              <a:rPr lang="en-US" b="1" dirty="0"/>
              <a:t>Oleksandr Krakovetskyi</a:t>
            </a:r>
          </a:p>
          <a:p>
            <a:r>
              <a:rPr lang="en-US" dirty="0"/>
              <a:t>CEO DevRain Solutions</a:t>
            </a:r>
          </a:p>
          <a:p>
            <a:r>
              <a:rPr lang="en-US" dirty="0"/>
              <a:t>@</a:t>
            </a:r>
            <a:r>
              <a:rPr lang="en-US" dirty="0" err="1"/>
              <a:t>msugvnua</a:t>
            </a:r>
            <a:endParaRPr lang="en-US" dirty="0"/>
          </a:p>
          <a:p>
            <a:r>
              <a:rPr lang="en-US" dirty="0">
                <a:hlinkClick r:id="rId2"/>
              </a:rPr>
              <a:t>https://www.facebook.com/alex.krakovetskiy</a:t>
            </a:r>
            <a:r>
              <a:rPr lang="en-US" dirty="0"/>
              <a:t> </a:t>
            </a:r>
            <a:endParaRPr lang="ru-RU" dirty="0"/>
          </a:p>
        </p:txBody>
      </p:sp>
      <p:sp>
        <p:nvSpPr>
          <p:cNvPr id="3" name="Title 2"/>
          <p:cNvSpPr>
            <a:spLocks noGrp="1"/>
          </p:cNvSpPr>
          <p:nvPr>
            <p:ph type="title"/>
          </p:nvPr>
        </p:nvSpPr>
        <p:spPr>
          <a:xfrm>
            <a:off x="251942" y="1746985"/>
            <a:ext cx="8194226" cy="1316428"/>
          </a:xfrm>
        </p:spPr>
        <p:txBody>
          <a:bodyPr/>
          <a:lstStyle/>
          <a:p>
            <a:r>
              <a:rPr lang="ru-RU" sz="4400" dirty="0" err="1"/>
              <a:t>Разробка</a:t>
            </a:r>
            <a:r>
              <a:rPr lang="ru-RU" sz="4400" dirty="0"/>
              <a:t> </a:t>
            </a:r>
            <a:r>
              <a:rPr lang="ru-RU" sz="4400" dirty="0" err="1"/>
              <a:t>інтелектуальних</a:t>
            </a:r>
            <a:r>
              <a:rPr lang="ru-RU" sz="4400" dirty="0"/>
              <a:t> </a:t>
            </a:r>
            <a:r>
              <a:rPr lang="ru-RU" sz="4400" dirty="0" err="1"/>
              <a:t>ботів</a:t>
            </a:r>
            <a:r>
              <a:rPr lang="ru-RU" sz="4400" dirty="0"/>
              <a:t> з </a:t>
            </a:r>
            <a:r>
              <a:rPr lang="ru-RU" sz="4400" dirty="0" err="1"/>
              <a:t>використанням</a:t>
            </a:r>
            <a:r>
              <a:rPr lang="ru-RU" sz="4400" dirty="0"/>
              <a:t> NER систем</a:t>
            </a:r>
            <a:endParaRPr lang="en-US" sz="4400" dirty="0"/>
          </a:p>
        </p:txBody>
      </p:sp>
    </p:spTree>
    <p:extLst>
      <p:ext uri="{BB962C8B-B14F-4D97-AF65-F5344CB8AC3E}">
        <p14:creationId xmlns:p14="http://schemas.microsoft.com/office/powerpoint/2010/main" val="17070133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Microsoft Skype Bots</a:t>
            </a:r>
            <a:endParaRPr lang="en-US" dirty="0"/>
          </a:p>
        </p:txBody>
      </p:sp>
      <p:sp>
        <p:nvSpPr>
          <p:cNvPr id="2" name="Text Placeholder 1"/>
          <p:cNvSpPr>
            <a:spLocks noGrp="1"/>
          </p:cNvSpPr>
          <p:nvPr>
            <p:ph type="body" sz="quarter" idx="10"/>
          </p:nvPr>
        </p:nvSpPr>
        <p:spPr>
          <a:xfrm>
            <a:off x="269261" y="1164657"/>
            <a:ext cx="2964827" cy="3361233"/>
          </a:xfrm>
        </p:spPr>
        <p:txBody>
          <a:bodyPr/>
          <a:lstStyle/>
          <a:p>
            <a:pPr marL="0" indent="0">
              <a:buNone/>
            </a:pPr>
            <a:r>
              <a:rPr lang="en-US" sz="1600" dirty="0">
                <a:latin typeface="+mn-lt"/>
                <a:hlinkClick r:id="rId2"/>
              </a:rPr>
              <a:t>http://www.skype.com/developer</a:t>
            </a:r>
            <a:endParaRPr lang="en-US" sz="1600" dirty="0">
              <a:latin typeface="+mn-lt"/>
            </a:endParaRPr>
          </a:p>
          <a:p>
            <a:pPr marL="0" indent="0">
              <a:buNone/>
            </a:pPr>
            <a:endParaRPr lang="en-US" sz="1600" dirty="0">
              <a:latin typeface="+mn-lt"/>
            </a:endParaRPr>
          </a:p>
          <a:p>
            <a:pPr marL="0" indent="0">
              <a:buNone/>
            </a:pPr>
            <a:r>
              <a:rPr lang="en-US" sz="1600" dirty="0">
                <a:latin typeface="+mn-lt"/>
                <a:hlinkClick r:id="rId3"/>
              </a:rPr>
              <a:t>https://developer.microsoft.com/en-us/skype/bots</a:t>
            </a:r>
            <a:r>
              <a:rPr lang="en-US" sz="1600" dirty="0">
                <a:latin typeface="+mn-lt"/>
              </a:rPr>
              <a:t>  </a:t>
            </a:r>
          </a:p>
          <a:p>
            <a:pPr marL="0" indent="0">
              <a:buNone/>
            </a:pPr>
            <a:endParaRPr lang="en-US" sz="1600" dirty="0">
              <a:latin typeface="+mn-lt"/>
            </a:endParaRPr>
          </a:p>
          <a:p>
            <a:pPr marL="0" indent="0">
              <a:buNone/>
            </a:pPr>
            <a:r>
              <a:rPr lang="en-US" sz="1600" dirty="0">
                <a:latin typeface="+mn-lt"/>
                <a:hlinkClick r:id="rId4"/>
              </a:rPr>
              <a:t>http://blogs.skype.com/2016/03/30/skype-bots-preview-comes-to-consumers-and-developers/</a:t>
            </a:r>
            <a:r>
              <a:rPr lang="en-US" sz="1600" dirty="0">
                <a:latin typeface="+mn-lt"/>
              </a:rPr>
              <a:t> </a:t>
            </a:r>
          </a:p>
          <a:p>
            <a:pPr marL="0" indent="0">
              <a:buNone/>
            </a:pPr>
            <a:endParaRPr lang="en-US" sz="1600" dirty="0">
              <a:latin typeface="+mn-lt"/>
            </a:endParaRPr>
          </a:p>
          <a:p>
            <a:pPr marL="0" indent="0">
              <a:buNone/>
            </a:pPr>
            <a:endParaRPr lang="en-US" sz="1600" dirty="0">
              <a:latin typeface="+mn-lt"/>
            </a:endParaRPr>
          </a:p>
          <a:p>
            <a:pPr marL="0" indent="0">
              <a:buNone/>
            </a:pPr>
            <a:r>
              <a:rPr lang="en-US" sz="1600" dirty="0">
                <a:latin typeface="+mn-lt"/>
              </a:rPr>
              <a:t>C# or Node.js</a:t>
            </a:r>
          </a:p>
        </p:txBody>
      </p:sp>
      <p:pic>
        <p:nvPicPr>
          <p:cNvPr id="9218" name="Picture 2" descr="Skype Bots on Windows Desktop"/>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5222" y="1051151"/>
            <a:ext cx="5486400"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70934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12086" y="975598"/>
            <a:ext cx="5002725" cy="1547128"/>
          </a:xfrm>
          <a:noFill/>
        </p:spPr>
        <p:txBody>
          <a:bodyPr vert="horz" wrap="square" lIns="68570" tIns="34285" rIns="68570" bIns="34285" rtlCol="0">
            <a:normAutofit/>
          </a:bodyPr>
          <a:lstStyle/>
          <a:p>
            <a:pPr marL="0" indent="0">
              <a:buNone/>
            </a:pPr>
            <a:r>
              <a:rPr lang="en-US" sz="2100" dirty="0">
                <a:solidFill>
                  <a:schemeClr val="tx1"/>
                </a:solidFill>
              </a:rPr>
              <a:t>Bot Framework is a </a:t>
            </a:r>
            <a:r>
              <a:rPr lang="en-US" sz="2100" b="1" u="sng" dirty="0">
                <a:solidFill>
                  <a:schemeClr val="tx1"/>
                </a:solidFill>
              </a:rPr>
              <a:t>Microsoft-operated service and an SDK</a:t>
            </a:r>
            <a:r>
              <a:rPr lang="en-US" sz="2100" dirty="0">
                <a:solidFill>
                  <a:schemeClr val="tx1"/>
                </a:solidFill>
              </a:rPr>
              <a:t>.</a:t>
            </a:r>
          </a:p>
        </p:txBody>
      </p:sp>
      <p:sp>
        <p:nvSpPr>
          <p:cNvPr id="2" name="Title 1"/>
          <p:cNvSpPr>
            <a:spLocks noGrp="1"/>
          </p:cNvSpPr>
          <p:nvPr>
            <p:ph type="title"/>
          </p:nvPr>
        </p:nvSpPr>
        <p:spPr/>
        <p:txBody>
          <a:bodyPr/>
          <a:lstStyle/>
          <a:p>
            <a:r>
              <a:rPr lang="en-US" sz="3232" dirty="0"/>
              <a:t>Bot Framework</a:t>
            </a:r>
          </a:p>
        </p:txBody>
      </p:sp>
      <p:sp>
        <p:nvSpPr>
          <p:cNvPr id="6" name="Content Placeholder 2"/>
          <p:cNvSpPr txBox="1">
            <a:spLocks/>
          </p:cNvSpPr>
          <p:nvPr/>
        </p:nvSpPr>
        <p:spPr>
          <a:xfrm>
            <a:off x="202550" y="2832278"/>
            <a:ext cx="5002725"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Bot Framework is </a:t>
            </a:r>
            <a:r>
              <a:rPr lang="en-US" sz="2100" b="1" u="sng" dirty="0">
                <a:solidFill>
                  <a:srgbClr val="FFFFFF"/>
                </a:solidFill>
                <a:latin typeface="Segoe UI Light"/>
              </a:rPr>
              <a:t>one of many</a:t>
            </a:r>
            <a:r>
              <a:rPr lang="en-US" sz="2100" b="1" dirty="0">
                <a:solidFill>
                  <a:srgbClr val="FFFFFF"/>
                </a:solidFill>
                <a:latin typeface="Segoe UI Light"/>
              </a:rPr>
              <a:t> </a:t>
            </a:r>
            <a:r>
              <a:rPr lang="en-US" sz="2100" dirty="0">
                <a:solidFill>
                  <a:srgbClr val="FFFFFF"/>
                </a:solidFill>
                <a:latin typeface="Segoe UI Light"/>
              </a:rPr>
              <a:t>tools Microsoft offers for building a complete bot.</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10342" y="856402"/>
            <a:ext cx="3237937" cy="3170829"/>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1867" y="4601401"/>
            <a:ext cx="571277" cy="571277"/>
          </a:xfrm>
          <a:prstGeom prst="rect">
            <a:avLst/>
          </a:prstGeom>
        </p:spPr>
      </p:pic>
      <p:sp>
        <p:nvSpPr>
          <p:cNvPr id="9" name="TextBox 8"/>
          <p:cNvSpPr txBox="1"/>
          <p:nvPr/>
        </p:nvSpPr>
        <p:spPr>
          <a:xfrm>
            <a:off x="6638770" y="4674573"/>
            <a:ext cx="2225577" cy="424962"/>
          </a:xfrm>
          <a:prstGeom prst="rect">
            <a:avLst/>
          </a:prstGeom>
          <a:noFill/>
        </p:spPr>
        <p:txBody>
          <a:bodyPr wrap="none" lIns="134445" tIns="107556" rIns="134445" bIns="107556" rtlCol="0">
            <a:spAutoFit/>
          </a:bodyPr>
          <a:lstStyle/>
          <a:p>
            <a:pPr defTabSz="685739">
              <a:lnSpc>
                <a:spcPct val="90000"/>
              </a:lnSpc>
              <a:spcAft>
                <a:spcPts val="441"/>
              </a:spcAft>
              <a:defRPr/>
            </a:pPr>
            <a:r>
              <a:rPr lang="en-US" sz="1500" kern="0" dirty="0">
                <a:gradFill>
                  <a:gsLst>
                    <a:gs pos="2917">
                      <a:srgbClr val="FFFFFF"/>
                    </a:gs>
                    <a:gs pos="30000">
                      <a:srgbClr val="FFFFFF"/>
                    </a:gs>
                  </a:gsLst>
                  <a:lin ang="5400000" scaled="0"/>
                </a:gradFill>
                <a:latin typeface="Segoe UI Light"/>
              </a:rPr>
              <a:t>www.botframework.com</a:t>
            </a:r>
          </a:p>
        </p:txBody>
      </p:sp>
      <p:sp>
        <p:nvSpPr>
          <p:cNvPr id="10" name="Content Placeholder 2"/>
          <p:cNvSpPr txBox="1">
            <a:spLocks/>
          </p:cNvSpPr>
          <p:nvPr/>
        </p:nvSpPr>
        <p:spPr>
          <a:xfrm>
            <a:off x="202549" y="4027231"/>
            <a:ext cx="5552289"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Others include: LUIS, Speech APIs, Azure, more</a:t>
            </a:r>
          </a:p>
        </p:txBody>
      </p:sp>
    </p:spTree>
    <p:extLst>
      <p:ext uri="{BB962C8B-B14F-4D97-AF65-F5344CB8AC3E}">
        <p14:creationId xmlns:p14="http://schemas.microsoft.com/office/powerpoint/2010/main" val="281418633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2070" y="408612"/>
            <a:ext cx="8128000" cy="4572000"/>
          </a:xfrm>
          <a:prstGeom prst="rect">
            <a:avLst/>
          </a:prstGeom>
        </p:spPr>
      </p:pic>
      <p:sp>
        <p:nvSpPr>
          <p:cNvPr id="3" name="Title 2"/>
          <p:cNvSpPr>
            <a:spLocks noGrp="1"/>
          </p:cNvSpPr>
          <p:nvPr>
            <p:ph type="title"/>
          </p:nvPr>
        </p:nvSpPr>
        <p:spPr/>
        <p:txBody>
          <a:bodyPr/>
          <a:lstStyle/>
          <a:p>
            <a:r>
              <a:rPr lang="en-US" dirty="0"/>
              <a:t>Microsoft Bot Framework</a:t>
            </a:r>
            <a:endParaRPr lang="en-US" sz="3232" dirty="0"/>
          </a:p>
        </p:txBody>
      </p:sp>
    </p:spTree>
    <p:extLst>
      <p:ext uri="{BB962C8B-B14F-4D97-AF65-F5344CB8AC3E}">
        <p14:creationId xmlns:p14="http://schemas.microsoft.com/office/powerpoint/2010/main" val="33434035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1563818"/>
          </a:xfrm>
        </p:spPr>
        <p:txBody>
          <a:bodyPr/>
          <a:lstStyle/>
          <a:p>
            <a:pPr marL="342900" indent="-342900">
              <a:buFont typeface="+mj-lt"/>
              <a:buAutoNum type="arabicPeriod"/>
            </a:pPr>
            <a:r>
              <a:rPr lang="en-US" sz="1600" dirty="0">
                <a:latin typeface="+mn-lt"/>
              </a:rPr>
              <a:t>Download and install the Bot Application template</a:t>
            </a:r>
          </a:p>
          <a:p>
            <a:pPr marL="342900" indent="-342900">
              <a:buFont typeface="+mj-lt"/>
              <a:buAutoNum type="arabicPeriod"/>
            </a:pPr>
            <a:r>
              <a:rPr lang="en-US" sz="1600" dirty="0">
                <a:latin typeface="+mn-lt"/>
              </a:rPr>
              <a:t>Building your Bot</a:t>
            </a:r>
          </a:p>
          <a:p>
            <a:pPr marL="342900" indent="-342900">
              <a:buFont typeface="+mj-lt"/>
              <a:buAutoNum type="arabicPeriod"/>
            </a:pPr>
            <a:r>
              <a:rPr lang="en-US" sz="1600" dirty="0">
                <a:latin typeface="+mn-lt"/>
              </a:rPr>
              <a:t>Use the Bot Framework Emulator to test your Bot application</a:t>
            </a:r>
          </a:p>
        </p:txBody>
      </p:sp>
      <p:pic>
        <p:nvPicPr>
          <p:cNvPr id="5" name="Picture 4"/>
          <p:cNvPicPr>
            <a:picLocks noChangeAspect="1"/>
          </p:cNvPicPr>
          <p:nvPr/>
        </p:nvPicPr>
        <p:blipFill>
          <a:blip r:embed="rId3"/>
          <a:stretch>
            <a:fillRect/>
          </a:stretch>
        </p:blipFill>
        <p:spPr>
          <a:xfrm>
            <a:off x="3788303" y="1164657"/>
            <a:ext cx="5448340" cy="3752877"/>
          </a:xfrm>
          <a:prstGeom prst="rect">
            <a:avLst/>
          </a:prstGeom>
        </p:spPr>
      </p:pic>
      <p:pic>
        <p:nvPicPr>
          <p:cNvPr id="11266" name="Picture 2" descr="Bot running the browser targeting localho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033" y="3001247"/>
            <a:ext cx="5145435"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276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1000"/>
                                        <p:tgtEl>
                                          <p:spTgt spid="11266"/>
                                        </p:tgtEl>
                                      </p:cBhvr>
                                    </p:animEffect>
                                    <p:anim calcmode="lin" valueType="num">
                                      <p:cBhvr>
                                        <p:cTn id="8" dur="1000" fill="hold"/>
                                        <p:tgtEl>
                                          <p:spTgt spid="11266"/>
                                        </p:tgtEl>
                                        <p:attrNameLst>
                                          <p:attrName>ppt_x</p:attrName>
                                        </p:attrNameLst>
                                      </p:cBhvr>
                                      <p:tavLst>
                                        <p:tav tm="0">
                                          <p:val>
                                            <p:strVal val="#ppt_x"/>
                                          </p:val>
                                        </p:tav>
                                        <p:tav tm="100000">
                                          <p:val>
                                            <p:strVal val="#ppt_x"/>
                                          </p:val>
                                        </p:tav>
                                      </p:tavLst>
                                    </p:anim>
                                    <p:anim calcmode="lin" valueType="num">
                                      <p:cBhvr>
                                        <p:cTn id="9" dur="1000" fill="hold"/>
                                        <p:tgtEl>
                                          <p:spTgt spid="112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357334"/>
          </a:xfrm>
        </p:spPr>
        <p:txBody>
          <a:bodyPr/>
          <a:lstStyle/>
          <a:p>
            <a:pPr marL="0" indent="0">
              <a:buNone/>
            </a:pPr>
            <a:r>
              <a:rPr lang="en-US" sz="1600" dirty="0">
                <a:latin typeface="+mn-lt"/>
              </a:rPr>
              <a:t>Configuring Channels</a:t>
            </a:r>
          </a:p>
        </p:txBody>
      </p:sp>
      <p:pic>
        <p:nvPicPr>
          <p:cNvPr id="15362" name="Picture 2" descr="Sign in, select your Bot, and go to the Channels pan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8297" y="891885"/>
            <a:ext cx="4956376"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5364" name="Picture 4" descr="Configuring a channel, for example, Skyp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322" y="1913572"/>
            <a:ext cx="3295973"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793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364"/>
                                        </p:tgtEl>
                                        <p:attrNameLst>
                                          <p:attrName>style.visibility</p:attrName>
                                        </p:attrNameLst>
                                      </p:cBhvr>
                                      <p:to>
                                        <p:strVal val="visible"/>
                                      </p:to>
                                    </p:set>
                                    <p:animEffect transition="in" filter="fade">
                                      <p:cBhvr>
                                        <p:cTn id="7" dur="1000"/>
                                        <p:tgtEl>
                                          <p:spTgt spid="15364"/>
                                        </p:tgtEl>
                                      </p:cBhvr>
                                    </p:animEffect>
                                    <p:anim calcmode="lin" valueType="num">
                                      <p:cBhvr>
                                        <p:cTn id="8" dur="1000" fill="hold"/>
                                        <p:tgtEl>
                                          <p:spTgt spid="15364"/>
                                        </p:tgtEl>
                                        <p:attrNameLst>
                                          <p:attrName>ppt_x</p:attrName>
                                        </p:attrNameLst>
                                      </p:cBhvr>
                                      <p:tavLst>
                                        <p:tav tm="0">
                                          <p:val>
                                            <p:strVal val="#ppt_x"/>
                                          </p:val>
                                        </p:tav>
                                        <p:tav tm="100000">
                                          <p:val>
                                            <p:strVal val="#ppt_x"/>
                                          </p:val>
                                        </p:tav>
                                      </p:tavLst>
                                    </p:anim>
                                    <p:anim calcmode="lin" valueType="num">
                                      <p:cBhvr>
                                        <p:cTn id="9" dur="1000" fill="hold"/>
                                        <p:tgtEl>
                                          <p:spTgt spid="153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NER/NLP</a:t>
            </a:r>
            <a:endParaRPr lang="en-US" sz="3232" dirty="0"/>
          </a:p>
        </p:txBody>
      </p:sp>
      <p:sp>
        <p:nvSpPr>
          <p:cNvPr id="4" name="Text Placeholder 1"/>
          <p:cNvSpPr>
            <a:spLocks noGrp="1"/>
          </p:cNvSpPr>
          <p:nvPr>
            <p:ph type="body" sz="quarter" idx="10"/>
          </p:nvPr>
        </p:nvSpPr>
        <p:spPr>
          <a:xfrm>
            <a:off x="269261" y="976960"/>
            <a:ext cx="8711110" cy="3763478"/>
          </a:xfrm>
        </p:spPr>
        <p:txBody>
          <a:bodyPr numCol="2"/>
          <a:lstStyle/>
          <a:p>
            <a:pPr marL="342900" indent="-342900">
              <a:buFont typeface="+mj-lt"/>
              <a:buAutoNum type="arabicPeriod"/>
            </a:pPr>
            <a:r>
              <a:rPr lang="en-US" sz="1600" dirty="0">
                <a:latin typeface="+mn-lt"/>
                <a:hlinkClick r:id="rId3"/>
              </a:rPr>
              <a:t>http://msg.ai/</a:t>
            </a:r>
            <a:endParaRPr lang="en-US" sz="1600" dirty="0">
              <a:latin typeface="+mn-lt"/>
            </a:endParaRPr>
          </a:p>
          <a:p>
            <a:pPr marL="342900" indent="-342900">
              <a:buFont typeface="+mj-lt"/>
              <a:buAutoNum type="arabicPeriod"/>
            </a:pPr>
            <a:r>
              <a:rPr lang="en-US" sz="1600" dirty="0" err="1">
                <a:latin typeface="+mn-lt"/>
              </a:rPr>
              <a:t>OpenCalais</a:t>
            </a:r>
            <a:r>
              <a:rPr lang="en-US" sz="1600" dirty="0">
                <a:latin typeface="+mn-lt"/>
              </a:rPr>
              <a:t> </a:t>
            </a:r>
            <a:r>
              <a:rPr lang="en-US" sz="1600" dirty="0">
                <a:latin typeface="+mn-lt"/>
                <a:hlinkClick r:id="rId4"/>
              </a:rPr>
              <a:t>https://www.opencalais.com/opencalais-demo/</a:t>
            </a:r>
            <a:r>
              <a:rPr lang="en-US" sz="1600" dirty="0">
                <a:latin typeface="+mn-lt"/>
              </a:rPr>
              <a:t> </a:t>
            </a:r>
          </a:p>
          <a:p>
            <a:pPr marL="342900" indent="-342900">
              <a:buFont typeface="+mj-lt"/>
              <a:buAutoNum type="arabicPeriod"/>
            </a:pPr>
            <a:r>
              <a:rPr lang="en-US" sz="1600" dirty="0" err="1">
                <a:latin typeface="+mn-lt"/>
              </a:rPr>
              <a:t>Dbpedia</a:t>
            </a:r>
            <a:r>
              <a:rPr lang="en-US" sz="1600" dirty="0">
                <a:latin typeface="+mn-lt"/>
              </a:rPr>
              <a:t> Spotlight</a:t>
            </a:r>
          </a:p>
          <a:p>
            <a:pPr marL="342900" indent="-342900">
              <a:buFont typeface="+mj-lt"/>
              <a:buAutoNum type="arabicPeriod"/>
            </a:pPr>
            <a:r>
              <a:rPr lang="en-US" sz="1600" dirty="0" err="1">
                <a:latin typeface="+mn-lt"/>
              </a:rPr>
              <a:t>AlchemyAPI</a:t>
            </a:r>
            <a:r>
              <a:rPr lang="en-US" sz="1600" dirty="0">
                <a:latin typeface="+mn-lt"/>
              </a:rPr>
              <a:t> </a:t>
            </a:r>
          </a:p>
          <a:p>
            <a:pPr marL="342900" indent="-342900">
              <a:buFont typeface="+mj-lt"/>
              <a:buAutoNum type="arabicPeriod"/>
            </a:pPr>
            <a:r>
              <a:rPr lang="en-US" sz="1600" dirty="0" err="1">
                <a:latin typeface="+mn-lt"/>
              </a:rPr>
              <a:t>BitextAPI</a:t>
            </a:r>
            <a:r>
              <a:rPr lang="en-US" sz="1600" dirty="0">
                <a:latin typeface="+mn-lt"/>
              </a:rPr>
              <a:t> </a:t>
            </a:r>
            <a:r>
              <a:rPr lang="en-US" sz="1600" dirty="0">
                <a:latin typeface="+mn-lt"/>
                <a:hlinkClick r:id="rId5"/>
              </a:rPr>
              <a:t>https://www.bitext.com/text-analysis-api/</a:t>
            </a:r>
            <a:r>
              <a:rPr lang="en-US" sz="1600" dirty="0">
                <a:latin typeface="+mn-lt"/>
              </a:rPr>
              <a:t> </a:t>
            </a:r>
          </a:p>
          <a:p>
            <a:pPr marL="342900" indent="-342900">
              <a:buFont typeface="+mj-lt"/>
              <a:buAutoNum type="arabicPeriod"/>
            </a:pPr>
            <a:r>
              <a:rPr lang="en-US" sz="1600" dirty="0" err="1">
                <a:latin typeface="+mn-lt"/>
              </a:rPr>
              <a:t>CogitoAPI</a:t>
            </a:r>
            <a:r>
              <a:rPr lang="en-US" sz="1600" dirty="0">
                <a:latin typeface="+mn-lt"/>
              </a:rPr>
              <a:t> </a:t>
            </a:r>
            <a:r>
              <a:rPr lang="en-US" sz="1600" dirty="0">
                <a:latin typeface="+mn-lt"/>
                <a:hlinkClick r:id="rId6"/>
              </a:rPr>
              <a:t>http://www.cogitoapi.com/</a:t>
            </a:r>
            <a:r>
              <a:rPr lang="en-US" sz="1600" dirty="0">
                <a:latin typeface="+mn-lt"/>
              </a:rPr>
              <a:t> </a:t>
            </a:r>
          </a:p>
          <a:p>
            <a:pPr marL="342900" indent="-342900">
              <a:buFont typeface="+mj-lt"/>
              <a:buAutoNum type="arabicPeriod"/>
            </a:pPr>
            <a:r>
              <a:rPr lang="en-US" sz="1600" dirty="0" err="1">
                <a:latin typeface="+mn-lt"/>
              </a:rPr>
              <a:t>Entitizer</a:t>
            </a:r>
            <a:r>
              <a:rPr lang="en-US" sz="1600" dirty="0">
                <a:latin typeface="+mn-lt"/>
              </a:rPr>
              <a:t> (Romanian, Russian, Bulgarian, Hungarian) http://klangoo.com/search.aspx</a:t>
            </a:r>
          </a:p>
          <a:p>
            <a:pPr marL="342900" indent="-342900">
              <a:buFont typeface="+mj-lt"/>
              <a:buAutoNum type="arabicPeriod"/>
            </a:pPr>
            <a:r>
              <a:rPr lang="en-US" sz="1600" dirty="0">
                <a:latin typeface="+mn-lt"/>
              </a:rPr>
              <a:t>Magnet by </a:t>
            </a:r>
            <a:r>
              <a:rPr lang="en-US" sz="1600" dirty="0" err="1">
                <a:latin typeface="+mn-lt"/>
              </a:rPr>
              <a:t>Klangoo</a:t>
            </a:r>
            <a:r>
              <a:rPr lang="en-US" sz="1600" dirty="0">
                <a:latin typeface="+mn-lt"/>
              </a:rPr>
              <a:t> (40+ languages, including Klingon ...) </a:t>
            </a:r>
            <a:r>
              <a:rPr lang="en-US" sz="1600" dirty="0">
                <a:latin typeface="+mn-lt"/>
                <a:hlinkClick r:id="rId7"/>
              </a:rPr>
              <a:t>http://klangoo.com/search.aspx</a:t>
            </a:r>
            <a:r>
              <a:rPr lang="en-US" sz="1600" dirty="0">
                <a:latin typeface="+mn-lt"/>
              </a:rPr>
              <a:t> </a:t>
            </a:r>
          </a:p>
          <a:p>
            <a:pPr marL="342900" indent="-342900">
              <a:buFont typeface="+mj-lt"/>
              <a:buAutoNum type="arabicPeriod"/>
            </a:pPr>
            <a:r>
              <a:rPr lang="en-US" sz="1600" dirty="0" err="1">
                <a:latin typeface="+mn-lt"/>
              </a:rPr>
              <a:t>MeaningCloud</a:t>
            </a:r>
            <a:r>
              <a:rPr lang="en-US" sz="1600" dirty="0">
                <a:latin typeface="+mn-lt"/>
              </a:rPr>
              <a:t> </a:t>
            </a:r>
            <a:r>
              <a:rPr lang="en-US" sz="1600" dirty="0">
                <a:latin typeface="+mn-lt"/>
                <a:hlinkClick r:id="rId8"/>
              </a:rPr>
              <a:t>http://www.meaningcloud.com/</a:t>
            </a:r>
            <a:r>
              <a:rPr lang="en-US" sz="1600" dirty="0">
                <a:latin typeface="+mn-lt"/>
              </a:rPr>
              <a:t> </a:t>
            </a:r>
          </a:p>
          <a:p>
            <a:pPr marL="342900" indent="-342900">
              <a:buFont typeface="+mj-lt"/>
              <a:buAutoNum type="arabicPeriod"/>
            </a:pPr>
            <a:r>
              <a:rPr lang="en-US" sz="1600" dirty="0">
                <a:latin typeface="+mn-lt"/>
              </a:rPr>
              <a:t>Ingen.io </a:t>
            </a:r>
            <a:r>
              <a:rPr lang="en-US" sz="1600" dirty="0">
                <a:latin typeface="+mn-lt"/>
                <a:hlinkClick r:id="rId9"/>
              </a:rPr>
              <a:t>https://www.quora.com/topic/Ingen-io</a:t>
            </a:r>
            <a:r>
              <a:rPr lang="en-US" sz="1600" dirty="0">
                <a:latin typeface="+mn-lt"/>
              </a:rPr>
              <a:t> </a:t>
            </a:r>
          </a:p>
          <a:p>
            <a:pPr marL="342900" indent="-342900">
              <a:buFont typeface="+mj-lt"/>
              <a:buAutoNum type="arabicPeriod"/>
            </a:pPr>
            <a:r>
              <a:rPr lang="en-US" sz="1600" dirty="0">
                <a:latin typeface="+mn-lt"/>
              </a:rPr>
              <a:t>Rosette (many European, Middle Eastern and Asian </a:t>
            </a:r>
            <a:r>
              <a:rPr lang="en-US" sz="1600" dirty="0" err="1">
                <a:latin typeface="+mn-lt"/>
              </a:rPr>
              <a:t>langauges</a:t>
            </a:r>
            <a:r>
              <a:rPr lang="en-US" sz="1600" dirty="0">
                <a:latin typeface="+mn-lt"/>
              </a:rPr>
              <a:t>) </a:t>
            </a:r>
            <a:r>
              <a:rPr lang="en-US" sz="1600" dirty="0">
                <a:latin typeface="+mn-lt"/>
                <a:hlinkClick r:id="rId10"/>
              </a:rPr>
              <a:t>https://developer.rosette.com/</a:t>
            </a:r>
            <a:r>
              <a:rPr lang="en-US" sz="1600" dirty="0">
                <a:latin typeface="+mn-lt"/>
              </a:rPr>
              <a:t> </a:t>
            </a:r>
          </a:p>
          <a:p>
            <a:pPr marL="342900" indent="-342900">
              <a:buFont typeface="+mj-lt"/>
              <a:buAutoNum type="arabicPeriod"/>
            </a:pPr>
            <a:r>
              <a:rPr lang="en-US" sz="1600" dirty="0" err="1">
                <a:latin typeface="+mn-lt"/>
              </a:rPr>
              <a:t>Saplo</a:t>
            </a:r>
            <a:r>
              <a:rPr lang="en-US" sz="1600" dirty="0">
                <a:latin typeface="+mn-lt"/>
              </a:rPr>
              <a:t> </a:t>
            </a:r>
            <a:r>
              <a:rPr lang="en-US" sz="1600" dirty="0">
                <a:latin typeface="+mn-lt"/>
                <a:hlinkClick r:id="rId11"/>
              </a:rPr>
              <a:t>https://www.quora.com/topic/Saplo-company</a:t>
            </a:r>
            <a:r>
              <a:rPr lang="en-US" sz="1600" dirty="0">
                <a:latin typeface="+mn-lt"/>
              </a:rPr>
              <a:t> </a:t>
            </a:r>
          </a:p>
          <a:p>
            <a:pPr marL="342900" indent="-342900">
              <a:buFont typeface="+mj-lt"/>
              <a:buAutoNum type="arabicPeriod"/>
            </a:pPr>
            <a:r>
              <a:rPr lang="en-US" sz="1600" dirty="0" err="1">
                <a:latin typeface="+mn-lt"/>
              </a:rPr>
              <a:t>Semantria</a:t>
            </a:r>
            <a:r>
              <a:rPr lang="en-US" sz="1600" dirty="0">
                <a:latin typeface="+mn-lt"/>
              </a:rPr>
              <a:t> </a:t>
            </a:r>
            <a:r>
              <a:rPr lang="en-US" sz="1600" dirty="0">
                <a:latin typeface="+mn-lt"/>
                <a:hlinkClick r:id="rId12"/>
              </a:rPr>
              <a:t>https://www.quora.com/topic/Semantria</a:t>
            </a:r>
            <a:r>
              <a:rPr lang="en-US" sz="1600" dirty="0">
                <a:latin typeface="+mn-lt"/>
              </a:rPr>
              <a:t> </a:t>
            </a:r>
          </a:p>
          <a:p>
            <a:pPr marL="342900" indent="-342900">
              <a:buFont typeface="+mj-lt"/>
              <a:buAutoNum type="arabicPeriod"/>
            </a:pPr>
            <a:r>
              <a:rPr lang="en-US" sz="1600" dirty="0">
                <a:latin typeface="+mn-lt"/>
              </a:rPr>
              <a:t>Aylien.com </a:t>
            </a:r>
            <a:r>
              <a:rPr lang="en-US" sz="1600" dirty="0">
                <a:latin typeface="+mn-lt"/>
                <a:hlinkClick r:id="rId13"/>
              </a:rPr>
              <a:t>http://aylien.com/</a:t>
            </a:r>
            <a:r>
              <a:rPr lang="en-US" sz="1600" dirty="0">
                <a:latin typeface="+mn-lt"/>
              </a:rPr>
              <a:t> </a:t>
            </a:r>
          </a:p>
          <a:p>
            <a:pPr marL="342900" indent="-342900">
              <a:buFont typeface="+mj-lt"/>
              <a:buAutoNum type="arabicPeriod"/>
            </a:pPr>
            <a:r>
              <a:rPr lang="en-US" sz="1600" dirty="0" err="1">
                <a:latin typeface="+mn-lt"/>
              </a:rPr>
              <a:t>TextRazor</a:t>
            </a:r>
            <a:r>
              <a:rPr lang="en-US" sz="1600" dirty="0">
                <a:latin typeface="+mn-lt"/>
              </a:rPr>
              <a:t> </a:t>
            </a:r>
            <a:r>
              <a:rPr lang="en-US" sz="1600" dirty="0">
                <a:latin typeface="+mn-lt"/>
                <a:hlinkClick r:id="rId14"/>
              </a:rPr>
              <a:t>https://www.textrazor.com/</a:t>
            </a:r>
            <a:r>
              <a:rPr lang="en-US" sz="1600" dirty="0">
                <a:latin typeface="+mn-lt"/>
              </a:rPr>
              <a:t> </a:t>
            </a:r>
          </a:p>
          <a:p>
            <a:pPr marL="342900" indent="-342900">
              <a:buFont typeface="+mj-lt"/>
              <a:buAutoNum type="arabicPeriod"/>
            </a:pPr>
            <a:r>
              <a:rPr lang="en-US" sz="1600" dirty="0">
                <a:latin typeface="+mn-lt"/>
              </a:rPr>
              <a:t>Wolfram Alpha </a:t>
            </a:r>
            <a:r>
              <a:rPr lang="en-US" sz="1600" dirty="0">
                <a:latin typeface="+mn-lt"/>
                <a:hlinkClick r:id="rId15"/>
              </a:rPr>
              <a:t>https://www.wolframalpha.com/</a:t>
            </a:r>
            <a:endParaRPr lang="en-US" sz="1600" dirty="0">
              <a:latin typeface="+mn-lt"/>
            </a:endParaRPr>
          </a:p>
          <a:p>
            <a:pPr marL="342900" indent="-342900">
              <a:buFont typeface="+mj-lt"/>
              <a:buAutoNum type="arabicPeriod"/>
            </a:pPr>
            <a:r>
              <a:rPr lang="en-US" sz="1600" dirty="0">
                <a:latin typeface="+mn-lt"/>
              </a:rPr>
              <a:t>Microsoft Cognitive Services &amp; Azure ML  </a:t>
            </a:r>
            <a:r>
              <a:rPr lang="en-US" sz="1600" dirty="0">
                <a:latin typeface="+mn-lt"/>
                <a:hlinkClick r:id="rId16"/>
              </a:rPr>
              <a:t>https://www.microsoft.com/cognitive-services/en-us/apis</a:t>
            </a:r>
            <a:r>
              <a:rPr lang="en-US" sz="1600" dirty="0">
                <a:latin typeface="+mn-lt"/>
              </a:rPr>
              <a:t> </a:t>
            </a:r>
          </a:p>
        </p:txBody>
      </p:sp>
    </p:spTree>
    <p:extLst>
      <p:ext uri="{BB962C8B-B14F-4D97-AF65-F5344CB8AC3E}">
        <p14:creationId xmlns:p14="http://schemas.microsoft.com/office/powerpoint/2010/main" val="80569444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OpenCalais</a:t>
            </a:r>
            <a:r>
              <a:rPr lang="en-US" dirty="0"/>
              <a:t> &amp; </a:t>
            </a:r>
            <a:r>
              <a:rPr lang="en-US" dirty="0" err="1"/>
              <a:t>Dbpedia</a:t>
            </a:r>
            <a:endParaRPr lang="en-US" sz="3232" dirty="0"/>
          </a:p>
        </p:txBody>
      </p:sp>
      <p:sp>
        <p:nvSpPr>
          <p:cNvPr id="4" name="Text Placeholder 1"/>
          <p:cNvSpPr>
            <a:spLocks noGrp="1"/>
          </p:cNvSpPr>
          <p:nvPr>
            <p:ph type="body" sz="quarter" idx="10"/>
          </p:nvPr>
        </p:nvSpPr>
        <p:spPr>
          <a:xfrm>
            <a:off x="269261" y="1164657"/>
            <a:ext cx="1689480" cy="357334"/>
          </a:xfrm>
        </p:spPr>
        <p:txBody>
          <a:bodyPr/>
          <a:lstStyle/>
          <a:p>
            <a:pPr marL="0" indent="0">
              <a:buNone/>
            </a:pPr>
            <a:endParaRPr lang="en-US" sz="1600" dirty="0">
              <a:latin typeface="+mn-lt"/>
            </a:endParaRPr>
          </a:p>
        </p:txBody>
      </p:sp>
      <p:pic>
        <p:nvPicPr>
          <p:cNvPr id="2" name="Picture 1"/>
          <p:cNvPicPr>
            <a:picLocks noChangeAspect="1"/>
          </p:cNvPicPr>
          <p:nvPr/>
        </p:nvPicPr>
        <p:blipFill>
          <a:blip r:embed="rId3"/>
          <a:stretch>
            <a:fillRect/>
          </a:stretch>
        </p:blipFill>
        <p:spPr>
          <a:xfrm>
            <a:off x="2013286" y="984958"/>
            <a:ext cx="6800903" cy="3657600"/>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4"/>
          <a:stretch>
            <a:fillRect/>
          </a:stretch>
        </p:blipFill>
        <p:spPr>
          <a:xfrm>
            <a:off x="355888" y="1591081"/>
            <a:ext cx="6977114" cy="33242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241433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Luis</a:t>
            </a: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r>
              <a:rPr lang="en-US" sz="1600" dirty="0">
                <a:latin typeface="+mn-lt"/>
              </a:rPr>
              <a:t>Language Understanding Intelligent Service (beta) </a:t>
            </a:r>
            <a:r>
              <a:rPr lang="en-US" sz="1600" dirty="0">
                <a:latin typeface="+mn-lt"/>
                <a:hlinkClick r:id="rId3"/>
              </a:rPr>
              <a:t>https://www.luis.ai</a:t>
            </a:r>
            <a:r>
              <a:rPr lang="en-US" sz="1600" dirty="0">
                <a:latin typeface="+mn-lt"/>
              </a:rPr>
              <a:t>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7411" name="Picture 3" descr="https://www.luis.ai/Content/images/Botframework.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6105" y="1545832"/>
            <a:ext cx="6878052"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5428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Cognitive Services</a:t>
            </a:r>
            <a:br>
              <a:rPr lang="en-US" dirty="0"/>
            </a:b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endParaRPr lang="en-US" sz="1600" dirty="0">
              <a:latin typeface="+mn-lt"/>
            </a:endParaRP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3"/>
          <a:stretch>
            <a:fillRect/>
          </a:stretch>
        </p:blipFill>
        <p:spPr>
          <a:xfrm>
            <a:off x="350145" y="1290982"/>
            <a:ext cx="8620991" cy="3200400"/>
          </a:xfrm>
          <a:prstGeom prst="rect">
            <a:avLst/>
          </a:prstGeom>
        </p:spPr>
      </p:pic>
    </p:spTree>
    <p:extLst>
      <p:ext uri="{BB962C8B-B14F-4D97-AF65-F5344CB8AC3E}">
        <p14:creationId xmlns:p14="http://schemas.microsoft.com/office/powerpoint/2010/main" val="291359430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Machine Learning (NER)</a:t>
            </a:r>
            <a:endParaRPr lang="en-US" sz="3232" dirty="0"/>
          </a:p>
        </p:txBody>
      </p:sp>
      <p:sp>
        <p:nvSpPr>
          <p:cNvPr id="4" name="Text Placeholder 1"/>
          <p:cNvSpPr>
            <a:spLocks noGrp="1"/>
          </p:cNvSpPr>
          <p:nvPr>
            <p:ph type="body" sz="quarter" idx="10"/>
          </p:nvPr>
        </p:nvSpPr>
        <p:spPr>
          <a:xfrm>
            <a:off x="269260" y="871083"/>
            <a:ext cx="2603881" cy="1686929"/>
          </a:xfrm>
        </p:spPr>
        <p:txBody>
          <a:bodyPr/>
          <a:lstStyle/>
          <a:p>
            <a:pPr marL="0" indent="0">
              <a:buNone/>
            </a:pPr>
            <a:r>
              <a:rPr lang="en-US" sz="1600" dirty="0">
                <a:latin typeface="+mn-lt"/>
              </a:rPr>
              <a:t>Microsoft Azure Machine Learning Studio is a collaborative, drag-and-drop tool you can use to build, test, and deploy predictive analytics solutions on your data.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482" name="Picture 2" descr="https://visualstudiomagazine.com/articles/2014/09/01/~/media/ECG/visualstudiomagazine/Images/2014/09/0914vsm_mccaffreyfig01.ash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2309" y="1109020"/>
            <a:ext cx="5401645"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2410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Apps vs. Messengers</a:t>
            </a:r>
            <a:endParaRPr lang="en-US" dirty="0"/>
          </a:p>
        </p:txBody>
      </p:sp>
      <p:sp>
        <p:nvSpPr>
          <p:cNvPr id="4" name="Text Placeholder 3"/>
          <p:cNvSpPr>
            <a:spLocks noGrp="1"/>
          </p:cNvSpPr>
          <p:nvPr>
            <p:ph type="body" sz="quarter" idx="10"/>
          </p:nvPr>
        </p:nvSpPr>
        <p:spPr>
          <a:xfrm>
            <a:off x="269263" y="1771660"/>
            <a:ext cx="8802548" cy="3170913"/>
          </a:xfrm>
        </p:spPr>
        <p:txBody>
          <a:bodyPr numCol="2"/>
          <a:lstStyle/>
          <a:p>
            <a:r>
              <a:rPr lang="en-US" sz="2000" dirty="0">
                <a:latin typeface="+mn-lt"/>
              </a:rPr>
              <a:t>3+ million apps in Apple Store and Google Play</a:t>
            </a:r>
          </a:p>
          <a:p>
            <a:r>
              <a:rPr lang="en-US" sz="2000" dirty="0">
                <a:latin typeface="+mn-lt"/>
              </a:rPr>
              <a:t>Most smartphone users download zero apps per month </a:t>
            </a:r>
            <a:r>
              <a:rPr lang="en-US" sz="2000" dirty="0">
                <a:latin typeface="+mn-lt"/>
                <a:hlinkClick r:id="rId2"/>
              </a:rPr>
              <a:t>http://qz.com/253618/most-smartphone-users-download-zero-apps-per-month/</a:t>
            </a:r>
            <a:endParaRPr lang="en-US" sz="2000" dirty="0">
              <a:latin typeface="+mn-lt"/>
            </a:endParaRPr>
          </a:p>
          <a:p>
            <a:r>
              <a:rPr lang="en-US" sz="2000" dirty="0">
                <a:latin typeface="+mn-lt"/>
              </a:rPr>
              <a:t>80% of time users spend in 3 apps</a:t>
            </a:r>
          </a:p>
          <a:p>
            <a:r>
              <a:rPr lang="en-US" sz="2000" dirty="0">
                <a:latin typeface="+mn-lt"/>
              </a:rPr>
              <a:t>Top is a place for “big players”</a:t>
            </a:r>
          </a:p>
          <a:p>
            <a:r>
              <a:rPr lang="en-US" sz="2000" dirty="0">
                <a:latin typeface="+mn-lt"/>
              </a:rPr>
              <a:t>&lt; 2% in top – new publishers</a:t>
            </a:r>
            <a:endParaRPr lang="ru-RU" sz="2000" dirty="0">
              <a:latin typeface="+mn-lt"/>
            </a:endParaRPr>
          </a:p>
          <a:p>
            <a:r>
              <a:rPr lang="ru-RU" sz="2000" dirty="0" err="1">
                <a:latin typeface="+mn-lt"/>
              </a:rPr>
              <a:t>WhatsApp</a:t>
            </a:r>
            <a:r>
              <a:rPr lang="ru-RU" sz="2000" dirty="0">
                <a:latin typeface="+mn-lt"/>
              </a:rPr>
              <a:t> 1 </a:t>
            </a:r>
            <a:r>
              <a:rPr lang="en-US" sz="2000" dirty="0">
                <a:latin typeface="+mn-lt"/>
              </a:rPr>
              <a:t>billion users,</a:t>
            </a:r>
          </a:p>
          <a:p>
            <a:r>
              <a:rPr lang="ru-RU" sz="2000" dirty="0" err="1">
                <a:latin typeface="+mn-lt"/>
              </a:rPr>
              <a:t>Facebook</a:t>
            </a:r>
            <a:r>
              <a:rPr lang="ru-RU" sz="2000" dirty="0">
                <a:latin typeface="+mn-lt"/>
              </a:rPr>
              <a:t> </a:t>
            </a:r>
            <a:r>
              <a:rPr lang="ru-RU" sz="2000" dirty="0" err="1">
                <a:latin typeface="+mn-lt"/>
              </a:rPr>
              <a:t>Messenger</a:t>
            </a:r>
            <a:r>
              <a:rPr lang="ru-RU" sz="2000" dirty="0">
                <a:latin typeface="+mn-lt"/>
              </a:rPr>
              <a:t> – 900 </a:t>
            </a:r>
            <a:r>
              <a:rPr lang="en-US" sz="2000" dirty="0">
                <a:latin typeface="+mn-lt"/>
              </a:rPr>
              <a:t>million</a:t>
            </a:r>
          </a:p>
          <a:p>
            <a:r>
              <a:rPr lang="ru-RU" sz="2000" dirty="0" err="1">
                <a:latin typeface="+mn-lt"/>
              </a:rPr>
              <a:t>WeChat</a:t>
            </a:r>
            <a:r>
              <a:rPr lang="ru-RU" sz="2000" dirty="0">
                <a:latin typeface="+mn-lt"/>
              </a:rPr>
              <a:t> – 700 </a:t>
            </a:r>
            <a:r>
              <a:rPr lang="en-US" sz="2000" dirty="0" err="1">
                <a:latin typeface="+mn-lt"/>
              </a:rPr>
              <a:t>mln</a:t>
            </a:r>
            <a:endParaRPr lang="en-US" sz="2000" dirty="0">
              <a:latin typeface="+mn-lt"/>
            </a:endParaRPr>
          </a:p>
          <a:p>
            <a:r>
              <a:rPr lang="en-US" sz="2000" dirty="0">
                <a:latin typeface="+mn-lt"/>
              </a:rPr>
              <a:t>Messaging apps are now bigger than social networks </a:t>
            </a:r>
            <a:r>
              <a:rPr lang="en-US" sz="2000" dirty="0">
                <a:latin typeface="+mn-lt"/>
                <a:hlinkClick r:id="rId3"/>
              </a:rPr>
              <a:t>http://www.businessinsider.com/the-messaging-app-report-2015-11?IR=T</a:t>
            </a:r>
            <a:r>
              <a:rPr lang="en-US" sz="2000" dirty="0">
                <a:latin typeface="+mn-lt"/>
              </a:rPr>
              <a:t> </a:t>
            </a:r>
          </a:p>
        </p:txBody>
      </p:sp>
      <p:pic>
        <p:nvPicPr>
          <p:cNvPr id="5" name="Picture 2" descr="http://telegram-online.ru/wp-content/uploads/2015/09/telegram-onlin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2647"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lh6.ggpht.com/sRWS6JpaUYQPxdSPv7BLUWOsA9L7IRcvQOjT6GD5x2QMsaM5N2Glk88o7BjA2tWEMaRG=w30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4226"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lh5.ggpht.com/0VYAvZLR9YhosF-thqm8xl8EWsCfrEY_uk2og2f59K8IOx5TfPsXjFVwxaHVnUbuEjc=w30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05805"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http://old.corcosoft.com/assets/images/pages/home/tools/slack-wrappe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892" y="966012"/>
            <a:ext cx="1097280" cy="73152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descr="http://dontfear.ru/wp-content/uploads/2014/05/skype.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43503" y="1147623"/>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6" descr="https://s3-eu-west-1.amazonaws.com/imagepingpongwebsite/socialmedia/wechat.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88050" y="1148892"/>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pixelvpn.com/images/multiplatform-apple-android-windows.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69198" y="857260"/>
            <a:ext cx="182880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115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056534"/>
          </a:xfrm>
        </p:spPr>
        <p:txBody>
          <a:bodyPr/>
          <a:lstStyle/>
          <a:p>
            <a:pPr marL="0" indent="0">
              <a:buNone/>
            </a:pPr>
            <a:endParaRPr lang="en-US" sz="3200" dirty="0"/>
          </a:p>
          <a:p>
            <a:pPr marL="0" indent="0">
              <a:buNone/>
            </a:pPr>
            <a:r>
              <a:rPr lang="ru-RU" sz="3200" dirty="0"/>
              <a:t>Олександр </a:t>
            </a:r>
            <a:r>
              <a:rPr lang="ru-RU" sz="3200" dirty="0" err="1"/>
              <a:t>Краковецький</a:t>
            </a:r>
            <a:endParaRPr lang="en-US" sz="3200" dirty="0"/>
          </a:p>
          <a:p>
            <a:pPr marL="0" indent="0">
              <a:buNone/>
            </a:pPr>
            <a:r>
              <a:rPr lang="en-US" sz="1800" dirty="0"/>
              <a:t>CEO, DevRain Solutions</a:t>
            </a:r>
          </a:p>
          <a:p>
            <a:pPr marL="0" indent="0">
              <a:buNone/>
            </a:pPr>
            <a:r>
              <a:rPr lang="uk-UA" sz="1800" dirty="0" err="1"/>
              <a:t>К.т.н</a:t>
            </a:r>
            <a:r>
              <a:rPr lang="uk-UA" sz="1800" dirty="0"/>
              <a:t>., </a:t>
            </a:r>
            <a:r>
              <a:rPr lang="en-US" sz="1800" dirty="0"/>
              <a:t>Microsoft Regional Director, Microsoft MVP</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ru-RU" dirty="0" err="1"/>
              <a:t>Питання</a:t>
            </a:r>
            <a:r>
              <a:rPr lang="ru-RU" dirty="0"/>
              <a:t>?</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Why messenger bots?</a:t>
            </a:r>
            <a:endParaRPr lang="en-US" dirty="0"/>
          </a:p>
        </p:txBody>
      </p:sp>
      <p:sp>
        <p:nvSpPr>
          <p:cNvPr id="4" name="Text Placeholder 3"/>
          <p:cNvSpPr>
            <a:spLocks noGrp="1"/>
          </p:cNvSpPr>
          <p:nvPr>
            <p:ph type="body" sz="quarter" idx="10"/>
          </p:nvPr>
        </p:nvSpPr>
        <p:spPr>
          <a:xfrm>
            <a:off x="269263" y="1568689"/>
            <a:ext cx="4339024" cy="1686929"/>
          </a:xfrm>
        </p:spPr>
        <p:txBody>
          <a:bodyPr/>
          <a:lstStyle/>
          <a:p>
            <a:pPr marL="514350" indent="-514350">
              <a:buFont typeface="+mj-lt"/>
              <a:buAutoNum type="arabicPeriod"/>
            </a:pPr>
            <a:r>
              <a:rPr lang="en-US" sz="2400" dirty="0">
                <a:latin typeface="+mn-lt"/>
              </a:rPr>
              <a:t>Existing infrastructure </a:t>
            </a:r>
          </a:p>
          <a:p>
            <a:pPr marL="514350" indent="-514350">
              <a:buFont typeface="+mj-lt"/>
              <a:buAutoNum type="arabicPeriod"/>
            </a:pPr>
            <a:r>
              <a:rPr lang="en-US" sz="2400" dirty="0">
                <a:latin typeface="+mn-lt"/>
              </a:rPr>
              <a:t>Cheap solution</a:t>
            </a:r>
          </a:p>
          <a:p>
            <a:pPr marL="514350" indent="-514350">
              <a:buFont typeface="+mj-lt"/>
              <a:buAutoNum type="arabicPeriod"/>
            </a:pPr>
            <a:r>
              <a:rPr lang="en-US" sz="2400" dirty="0">
                <a:latin typeface="+mn-lt"/>
              </a:rPr>
              <a:t>Easy to develop</a:t>
            </a:r>
          </a:p>
          <a:p>
            <a:pPr marL="514350" indent="-514350">
              <a:buFont typeface="+mj-lt"/>
              <a:buAutoNum type="arabicPeriod"/>
            </a:pPr>
            <a:r>
              <a:rPr lang="en-US" sz="2400" dirty="0">
                <a:latin typeface="+mn-lt"/>
              </a:rPr>
              <a:t>Familiar UX/UI</a:t>
            </a:r>
          </a:p>
        </p:txBody>
      </p:sp>
    </p:spTree>
    <p:extLst>
      <p:ext uri="{BB962C8B-B14F-4D97-AF65-F5344CB8AC3E}">
        <p14:creationId xmlns:p14="http://schemas.microsoft.com/office/powerpoint/2010/main" val="178533139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Bots in real life</a:t>
            </a:r>
            <a:endParaRPr lang="en-US" dirty="0"/>
          </a:p>
        </p:txBody>
      </p:sp>
      <p:sp>
        <p:nvSpPr>
          <p:cNvPr id="4" name="Text Placeholder 3"/>
          <p:cNvSpPr>
            <a:spLocks noGrp="1"/>
          </p:cNvSpPr>
          <p:nvPr>
            <p:ph type="body" sz="quarter" idx="10"/>
          </p:nvPr>
        </p:nvSpPr>
        <p:spPr>
          <a:xfrm>
            <a:off x="269263" y="986971"/>
            <a:ext cx="5899308" cy="3693632"/>
          </a:xfrm>
        </p:spPr>
        <p:txBody>
          <a:bodyPr numCol="1"/>
          <a:lstStyle/>
          <a:p>
            <a:pPr marL="0" indent="0">
              <a:buNone/>
            </a:pPr>
            <a:r>
              <a:rPr lang="en-US" sz="2000" dirty="0">
                <a:latin typeface="+mn-lt"/>
              </a:rPr>
              <a:t>Tina from Iran has 2.6 </a:t>
            </a:r>
            <a:r>
              <a:rPr lang="en-US" sz="2000" dirty="0" err="1">
                <a:latin typeface="+mn-lt"/>
              </a:rPr>
              <a:t>mln</a:t>
            </a:r>
            <a:r>
              <a:rPr lang="en-US" sz="2000" dirty="0">
                <a:latin typeface="+mn-lt"/>
              </a:rPr>
              <a:t> subscribes in </a:t>
            </a:r>
            <a:r>
              <a:rPr lang="ru-RU" sz="2000" dirty="0" err="1">
                <a:latin typeface="+mn-lt"/>
              </a:rPr>
              <a:t>Telegram</a:t>
            </a:r>
            <a:r>
              <a:rPr lang="ru-RU" sz="2000" dirty="0">
                <a:latin typeface="+mn-lt"/>
              </a:rPr>
              <a:t>. </a:t>
            </a:r>
            <a:r>
              <a:rPr lang="en-US" sz="1600" dirty="0">
                <a:latin typeface="+mn-lt"/>
                <a:hlinkClick r:id="rId2"/>
              </a:rPr>
              <a:t>http://www.forbes.com/sites/parmyolson/2016/03/08/tina-chat-bot-telegram-siri-iran/</a:t>
            </a:r>
            <a:endParaRPr lang="ru-RU" sz="2000" dirty="0">
              <a:latin typeface="+mn-lt"/>
            </a:endParaRPr>
          </a:p>
          <a:p>
            <a:pPr marL="0" indent="0">
              <a:buNone/>
            </a:pPr>
            <a:endParaRPr lang="ru-RU" sz="2000" dirty="0">
              <a:latin typeface="+mn-lt"/>
            </a:endParaRPr>
          </a:p>
          <a:p>
            <a:pPr marL="0" indent="0">
              <a:buNone/>
            </a:pPr>
            <a:r>
              <a:rPr lang="en-US" sz="2000" dirty="0">
                <a:latin typeface="+mn-lt"/>
              </a:rPr>
              <a:t>A 19-year-old made a free robot lawyer that has appealed $3 million in parking tickets </a:t>
            </a:r>
            <a:r>
              <a:rPr lang="en-US" sz="2000" dirty="0">
                <a:latin typeface="+mn-lt"/>
                <a:hlinkClick r:id="rId3"/>
              </a:rPr>
              <a:t>http://www.techinsider.io/joshua-browder-bot-for-parking-tickets-2016-2</a:t>
            </a:r>
            <a:r>
              <a:rPr lang="uk-UA" sz="2000" dirty="0">
                <a:latin typeface="+mn-lt"/>
              </a:rPr>
              <a:t> </a:t>
            </a:r>
          </a:p>
          <a:p>
            <a:pPr marL="0" indent="0">
              <a:buNone/>
            </a:pPr>
            <a:endParaRPr lang="en-US" sz="1600" dirty="0">
              <a:latin typeface="+mn-lt"/>
            </a:endParaRPr>
          </a:p>
          <a:p>
            <a:pPr marL="0" indent="0">
              <a:buNone/>
            </a:pPr>
            <a:r>
              <a:rPr lang="ru-RU" sz="2000" dirty="0">
                <a:latin typeface="+mn-lt"/>
              </a:rPr>
              <a:t>X2AI </a:t>
            </a:r>
            <a:r>
              <a:rPr lang="en-US" sz="2000" dirty="0">
                <a:latin typeface="+mn-lt"/>
              </a:rPr>
              <a:t>from Silicon Valley created a bot for helping Syrian refugees in Lebanon </a:t>
            </a:r>
            <a:r>
              <a:rPr lang="en-US" sz="1600" dirty="0">
                <a:latin typeface="+mn-lt"/>
                <a:hlinkClick r:id="rId4"/>
              </a:rPr>
              <a:t>http://www.techinsider.io/psychotherapy-bot-in-middle-east-2016-3</a:t>
            </a:r>
            <a:r>
              <a:rPr lang="en-US" sz="1600" dirty="0">
                <a:latin typeface="+mn-lt"/>
              </a:rPr>
              <a:t> </a:t>
            </a:r>
            <a:endParaRPr lang="en-US" sz="2000" dirty="0">
              <a:latin typeface="+mn-lt"/>
            </a:endParaRPr>
          </a:p>
        </p:txBody>
      </p:sp>
      <p:pic>
        <p:nvPicPr>
          <p:cNvPr id="5122" name="Picture 2" descr="http://blogs-images.forbes.com/parmyolson/files/2016/03/IMG_5323.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8320" y="317047"/>
            <a:ext cx="257175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98581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Telegram</a:t>
            </a:r>
            <a:endParaRPr lang="en-US" dirty="0"/>
          </a:p>
        </p:txBody>
      </p:sp>
      <p:sp>
        <p:nvSpPr>
          <p:cNvPr id="4" name="Text Placeholder 3"/>
          <p:cNvSpPr>
            <a:spLocks noGrp="1"/>
          </p:cNvSpPr>
          <p:nvPr>
            <p:ph type="body" sz="quarter" idx="10"/>
          </p:nvPr>
        </p:nvSpPr>
        <p:spPr>
          <a:xfrm>
            <a:off x="269262" y="1568689"/>
            <a:ext cx="2793251" cy="1920839"/>
          </a:xfrm>
        </p:spPr>
        <p:txBody>
          <a:bodyPr/>
          <a:lstStyle/>
          <a:p>
            <a:r>
              <a:rPr lang="en-US" sz="2000" dirty="0">
                <a:latin typeface="+mn-lt"/>
              </a:rPr>
              <a:t>Predefined set of commands, forms and flows.</a:t>
            </a:r>
          </a:p>
          <a:p>
            <a:r>
              <a:rPr lang="en-US" sz="2000" dirty="0">
                <a:latin typeface="+mn-lt"/>
              </a:rPr>
              <a:t>Requires user’s interaction.</a:t>
            </a:r>
          </a:p>
          <a:p>
            <a:pPr marL="0" indent="0">
              <a:buNone/>
            </a:pPr>
            <a:endParaRPr lang="en-US" sz="2000" dirty="0">
              <a:latin typeface="+mn-lt"/>
            </a:endParaRPr>
          </a:p>
        </p:txBody>
      </p:sp>
      <p:pic>
        <p:nvPicPr>
          <p:cNvPr id="2" name="Picture 1"/>
          <p:cNvPicPr>
            <a:picLocks noChangeAspect="1"/>
          </p:cNvPicPr>
          <p:nvPr/>
        </p:nvPicPr>
        <p:blipFill>
          <a:blip r:embed="rId2"/>
          <a:stretch>
            <a:fillRect/>
          </a:stretch>
        </p:blipFill>
        <p:spPr>
          <a:xfrm>
            <a:off x="3991867" y="497994"/>
            <a:ext cx="4878203" cy="4114800"/>
          </a:xfrm>
          <a:prstGeom prst="rect">
            <a:avLst/>
          </a:prstGeom>
        </p:spPr>
      </p:pic>
    </p:spTree>
    <p:extLst>
      <p:ext uri="{BB962C8B-B14F-4D97-AF65-F5344CB8AC3E}">
        <p14:creationId xmlns:p14="http://schemas.microsoft.com/office/powerpoint/2010/main" val="146528628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Twitter</a:t>
            </a:r>
            <a:endParaRPr lang="en-US" dirty="0"/>
          </a:p>
        </p:txBody>
      </p:sp>
      <p:sp>
        <p:nvSpPr>
          <p:cNvPr id="4" name="Text Placeholder 3"/>
          <p:cNvSpPr>
            <a:spLocks noGrp="1"/>
          </p:cNvSpPr>
          <p:nvPr>
            <p:ph type="body" sz="quarter" idx="10"/>
          </p:nvPr>
        </p:nvSpPr>
        <p:spPr>
          <a:xfrm>
            <a:off x="269263" y="1568689"/>
            <a:ext cx="2561024" cy="1859283"/>
          </a:xfrm>
        </p:spPr>
        <p:txBody>
          <a:bodyPr/>
          <a:lstStyle/>
          <a:p>
            <a:r>
              <a:rPr lang="en-US" sz="2000" dirty="0">
                <a:latin typeface="+mn-lt"/>
              </a:rPr>
              <a:t>Using Natural Language Processing for understanding human language</a:t>
            </a:r>
          </a:p>
          <a:p>
            <a:endParaRPr lang="en-US" sz="2000" dirty="0">
              <a:latin typeface="+mn-lt"/>
            </a:endParaRPr>
          </a:p>
        </p:txBody>
      </p:sp>
      <p:pic>
        <p:nvPicPr>
          <p:cNvPr id="3074" name="Picture 2" descr="https://cdn2.vox-cdn.com/thumbor/gxTSGFKbk-9tSB6HNJK1cbUeXA4=/cdn0.vox-cdn.com/uploads/chorus_asset/file/6238309/Screen_Shot_2016-03-24_at_10.46.22_AM.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8370" y="217136"/>
            <a:ext cx="5981700" cy="29337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3076" name="Picture 4" descr="https://i.kinja-img.com/gawker-media/image/upload/apygpcqtlc465rqwuiy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263" y="1142320"/>
            <a:ext cx="7620000" cy="3676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https://www.extremetech.com/wp-content/uploads/2016/03/ParentsProudest-640x26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4480" y="217136"/>
            <a:ext cx="6096000" cy="2533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3028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6"/>
                                        </p:tgtEl>
                                        <p:attrNameLst>
                                          <p:attrName>style.visibility</p:attrName>
                                        </p:attrNameLst>
                                      </p:cBhvr>
                                      <p:to>
                                        <p:strVal val="visible"/>
                                      </p:to>
                                    </p:set>
                                    <p:animEffect transition="in" filter="fade">
                                      <p:cBhvr>
                                        <p:cTn id="14" dur="1000"/>
                                        <p:tgtEl>
                                          <p:spTgt spid="3076"/>
                                        </p:tgtEl>
                                      </p:cBhvr>
                                    </p:animEffect>
                                    <p:anim calcmode="lin" valueType="num">
                                      <p:cBhvr>
                                        <p:cTn id="15" dur="1000" fill="hold"/>
                                        <p:tgtEl>
                                          <p:spTgt spid="3076"/>
                                        </p:tgtEl>
                                        <p:attrNameLst>
                                          <p:attrName>ppt_x</p:attrName>
                                        </p:attrNameLst>
                                      </p:cBhvr>
                                      <p:tavLst>
                                        <p:tav tm="0">
                                          <p:val>
                                            <p:strVal val="#ppt_x"/>
                                          </p:val>
                                        </p:tav>
                                        <p:tav tm="100000">
                                          <p:val>
                                            <p:strVal val="#ppt_x"/>
                                          </p:val>
                                        </p:tav>
                                      </p:tavLst>
                                    </p:anim>
                                    <p:anim calcmode="lin" valueType="num">
                                      <p:cBhvr>
                                        <p:cTn id="16"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078"/>
                                        </p:tgtEl>
                                        <p:attrNameLst>
                                          <p:attrName>style.visibility</p:attrName>
                                        </p:attrNameLst>
                                      </p:cBhvr>
                                      <p:to>
                                        <p:strVal val="visible"/>
                                      </p:to>
                                    </p:set>
                                    <p:animEffect transition="in" filter="fade">
                                      <p:cBhvr>
                                        <p:cTn id="21" dur="1000"/>
                                        <p:tgtEl>
                                          <p:spTgt spid="3078"/>
                                        </p:tgtEl>
                                      </p:cBhvr>
                                    </p:animEffect>
                                    <p:anim calcmode="lin" valueType="num">
                                      <p:cBhvr>
                                        <p:cTn id="22" dur="1000" fill="hold"/>
                                        <p:tgtEl>
                                          <p:spTgt spid="3078"/>
                                        </p:tgtEl>
                                        <p:attrNameLst>
                                          <p:attrName>ppt_x</p:attrName>
                                        </p:attrNameLst>
                                      </p:cBhvr>
                                      <p:tavLst>
                                        <p:tav tm="0">
                                          <p:val>
                                            <p:strVal val="#ppt_x"/>
                                          </p:val>
                                        </p:tav>
                                        <p:tav tm="100000">
                                          <p:val>
                                            <p:strVal val="#ppt_x"/>
                                          </p:val>
                                        </p:tav>
                                      </p:tavLst>
                                    </p:anim>
                                    <p:anim calcmode="lin" valueType="num">
                                      <p:cBhvr>
                                        <p:cTn id="23"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Facebook Messenger</a:t>
            </a:r>
            <a:endParaRPr lang="en-US" dirty="0"/>
          </a:p>
        </p:txBody>
      </p:sp>
      <p:sp>
        <p:nvSpPr>
          <p:cNvPr id="2" name="Text Placeholder 1"/>
          <p:cNvSpPr>
            <a:spLocks noGrp="1"/>
          </p:cNvSpPr>
          <p:nvPr>
            <p:ph type="body" sz="quarter" idx="10"/>
          </p:nvPr>
        </p:nvSpPr>
        <p:spPr>
          <a:xfrm>
            <a:off x="269261" y="1164657"/>
            <a:ext cx="3585657" cy="1292975"/>
          </a:xfrm>
        </p:spPr>
        <p:txBody>
          <a:bodyPr/>
          <a:lstStyle/>
          <a:p>
            <a:pPr marL="342900" indent="-342900">
              <a:buFont typeface="+mj-lt"/>
              <a:buAutoNum type="arabicPeriod"/>
            </a:pPr>
            <a:r>
              <a:rPr lang="en-US" sz="1600" dirty="0">
                <a:latin typeface="+mn-lt"/>
                <a:hlinkClick r:id="rId2"/>
              </a:rPr>
              <a:t>https://developers.facebook.com/blog/post/2016/04/12/bots-for-messenger/</a:t>
            </a:r>
            <a:r>
              <a:rPr lang="en-US" sz="1600" dirty="0">
                <a:latin typeface="+mn-lt"/>
              </a:rPr>
              <a:t> </a:t>
            </a:r>
          </a:p>
          <a:p>
            <a:pPr marL="342900" indent="-342900">
              <a:buFont typeface="+mj-lt"/>
              <a:buAutoNum type="arabicPeriod"/>
            </a:pPr>
            <a:r>
              <a:rPr lang="en-US" sz="1600" dirty="0">
                <a:latin typeface="+mn-lt"/>
                <a:hlinkClick r:id="rId3"/>
              </a:rPr>
              <a:t>https://developers.facebook.com/docs/messenger-platform</a:t>
            </a:r>
            <a:r>
              <a:rPr lang="en-US" sz="1600" dirty="0">
                <a:latin typeface="+mn-lt"/>
              </a:rPr>
              <a:t> </a:t>
            </a:r>
          </a:p>
        </p:txBody>
      </p:sp>
      <p:pic>
        <p:nvPicPr>
          <p:cNvPr id="4098" name="Picture 2" descr="https://scontent-waw1-1.xx.fbcdn.net/hphotos-xpf1/t39.2178-6/12679469_1683414755246711_1965831547_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8996" y="554510"/>
            <a:ext cx="3505200" cy="4276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182611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Facebook Messenger</a:t>
            </a:r>
            <a:endParaRPr lang="en-US" dirty="0"/>
          </a:p>
        </p:txBody>
      </p:sp>
      <p:sp>
        <p:nvSpPr>
          <p:cNvPr id="2" name="Text Placeholder 1"/>
          <p:cNvSpPr>
            <a:spLocks noGrp="1"/>
          </p:cNvSpPr>
          <p:nvPr>
            <p:ph type="body" sz="quarter" idx="10"/>
          </p:nvPr>
        </p:nvSpPr>
        <p:spPr>
          <a:xfrm>
            <a:off x="269261" y="1164657"/>
            <a:ext cx="2233307" cy="899021"/>
          </a:xfrm>
        </p:spPr>
        <p:txBody>
          <a:bodyPr/>
          <a:lstStyle/>
          <a:p>
            <a:pPr marL="342900" indent="-342900">
              <a:buFont typeface="+mj-lt"/>
              <a:buAutoNum type="arabicPeriod"/>
            </a:pPr>
            <a:r>
              <a:rPr lang="en-US" sz="1600" dirty="0">
                <a:latin typeface="+mn-lt"/>
              </a:rPr>
              <a:t>Create app and page.</a:t>
            </a:r>
          </a:p>
          <a:p>
            <a:pPr marL="342900" indent="-342900">
              <a:buFont typeface="+mj-lt"/>
              <a:buAutoNum type="arabicPeriod"/>
            </a:pPr>
            <a:r>
              <a:rPr lang="en-US" sz="1600" dirty="0">
                <a:latin typeface="+mn-lt"/>
              </a:rPr>
              <a:t>Set up </a:t>
            </a:r>
            <a:r>
              <a:rPr lang="en-US" sz="1600" dirty="0" err="1">
                <a:latin typeface="+mn-lt"/>
              </a:rPr>
              <a:t>webhook</a:t>
            </a:r>
            <a:r>
              <a:rPr lang="en-US" sz="1600" dirty="0">
                <a:latin typeface="+mn-lt"/>
              </a:rPr>
              <a:t>.</a:t>
            </a:r>
          </a:p>
          <a:p>
            <a:pPr marL="342900" indent="-342900">
              <a:buFont typeface="+mj-lt"/>
              <a:buAutoNum type="arabicPeriod"/>
            </a:pPr>
            <a:r>
              <a:rPr lang="en-US" sz="1600" dirty="0">
                <a:latin typeface="+mn-lt"/>
              </a:rPr>
              <a:t>Subscribe the App to a Page</a:t>
            </a:r>
          </a:p>
        </p:txBody>
      </p:sp>
      <p:pic>
        <p:nvPicPr>
          <p:cNvPr id="5122" name="Picture 2" descr="https://scontent-waw1-1.xx.fbcdn.net/hphotos-xfp1/t39.2178-6/12057143_211110782612505_894181129_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5463" y="1015782"/>
            <a:ext cx="6136033" cy="36576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255119" y="2581234"/>
            <a:ext cx="5200688" cy="1647837"/>
          </a:xfrm>
          <a:prstGeom prst="rect">
            <a:avLst/>
          </a:prstGeom>
        </p:spPr>
      </p:pic>
      <p:pic>
        <p:nvPicPr>
          <p:cNvPr id="6" name="Picture 5"/>
          <p:cNvPicPr>
            <a:picLocks noChangeAspect="1"/>
          </p:cNvPicPr>
          <p:nvPr/>
        </p:nvPicPr>
        <p:blipFill>
          <a:blip r:embed="rId4"/>
          <a:stretch>
            <a:fillRect/>
          </a:stretch>
        </p:blipFill>
        <p:spPr>
          <a:xfrm>
            <a:off x="255119" y="4384674"/>
            <a:ext cx="6377034" cy="361953"/>
          </a:xfrm>
          <a:prstGeom prst="rect">
            <a:avLst/>
          </a:prstGeom>
        </p:spPr>
      </p:pic>
    </p:spTree>
    <p:extLst>
      <p:ext uri="{BB962C8B-B14F-4D97-AF65-F5344CB8AC3E}">
        <p14:creationId xmlns:p14="http://schemas.microsoft.com/office/powerpoint/2010/main" val="21994733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Facebook Messenger</a:t>
            </a:r>
            <a:endParaRPr lang="en-US" dirty="0"/>
          </a:p>
        </p:txBody>
      </p:sp>
      <p:sp>
        <p:nvSpPr>
          <p:cNvPr id="4" name="Text Placeholder 3"/>
          <p:cNvSpPr>
            <a:spLocks noGrp="1"/>
          </p:cNvSpPr>
          <p:nvPr>
            <p:ph type="body" sz="quarter" idx="10"/>
          </p:nvPr>
        </p:nvSpPr>
        <p:spPr/>
        <p:txBody>
          <a:bodyPr/>
          <a:lstStyle/>
          <a:p>
            <a:endParaRPr lang="en-US"/>
          </a:p>
        </p:txBody>
      </p:sp>
      <p:pic>
        <p:nvPicPr>
          <p:cNvPr id="6146" name="Picture 2" descr="https://scontent-waw1-1.xx.fbcdn.net/t39.2178-6/12995584_501951869994660_283982316_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9350" y="1336960"/>
            <a:ext cx="5697521" cy="36576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stretch>
            <a:fillRect/>
          </a:stretch>
        </p:blipFill>
        <p:spPr>
          <a:xfrm>
            <a:off x="318819" y="940902"/>
            <a:ext cx="3739210" cy="3657600"/>
          </a:xfrm>
          <a:prstGeom prst="rect">
            <a:avLst/>
          </a:prstGeom>
        </p:spPr>
      </p:pic>
    </p:spTree>
    <p:extLst>
      <p:ext uri="{BB962C8B-B14F-4D97-AF65-F5344CB8AC3E}">
        <p14:creationId xmlns:p14="http://schemas.microsoft.com/office/powerpoint/2010/main" val="10602761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481</Words>
  <Application>Microsoft Office PowerPoint</Application>
  <PresentationFormat>On-screen Show (16:9)</PresentationFormat>
  <Paragraphs>107</Paragraphs>
  <Slides>20</Slides>
  <Notes>9</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20</vt:i4>
      </vt:variant>
    </vt:vector>
  </HeadingPairs>
  <TitlesOfParts>
    <vt:vector size="31" baseType="lpstr">
      <vt:lpstr>Arial</vt:lpstr>
      <vt:lpstr>Calibri</vt:lpstr>
      <vt:lpstr>Consolas</vt:lpstr>
      <vt:lpstr>Segoe</vt:lpstr>
      <vt:lpstr>Segoe UI</vt:lpstr>
      <vt:lpstr>Segoe UI Light</vt:lpstr>
      <vt:lpstr>Segoe ui light (Headings)</vt:lpstr>
      <vt:lpstr>Wingdings</vt:lpstr>
      <vt:lpstr>Titles &amp; Breakers</vt:lpstr>
      <vt:lpstr>Generic Content</vt:lpstr>
      <vt:lpstr>5_COLOR TEMPLATE</vt:lpstr>
      <vt:lpstr>Разробка інтелектуальних ботів з використанням NER систем</vt:lpstr>
      <vt:lpstr>Apps vs. Messengers</vt:lpstr>
      <vt:lpstr>Why messenger bots?</vt:lpstr>
      <vt:lpstr>Bots in real life</vt:lpstr>
      <vt:lpstr>Telegram</vt:lpstr>
      <vt:lpstr>Twitter</vt:lpstr>
      <vt:lpstr>Facebook Messenger</vt:lpstr>
      <vt:lpstr>Facebook Messenger</vt:lpstr>
      <vt:lpstr>Facebook Messenger</vt:lpstr>
      <vt:lpstr>Microsoft Skype Bots</vt:lpstr>
      <vt:lpstr>Bot Framework</vt:lpstr>
      <vt:lpstr>Microsoft Bot Framework</vt:lpstr>
      <vt:lpstr>Microsoft Bot Framework</vt:lpstr>
      <vt:lpstr>Microsoft Bot Framework</vt:lpstr>
      <vt:lpstr>NER/NLP</vt:lpstr>
      <vt:lpstr>OpenCalais &amp; Dbpedia</vt:lpstr>
      <vt:lpstr>Luis</vt:lpstr>
      <vt:lpstr>Microsoft Cognitive Services </vt:lpstr>
      <vt:lpstr>Azure Machine Learning (NER)</vt:lpstr>
      <vt:lpstr>Питання?</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2016-07-01T06:58:36Z</dcterms:modified>
</cp:coreProperties>
</file>